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69" r:id="rId4"/>
    <p:sldId id="256" r:id="rId5"/>
    <p:sldId id="262" r:id="rId6"/>
    <p:sldId id="272" r:id="rId7"/>
    <p:sldId id="275" r:id="rId8"/>
    <p:sldId id="27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6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gif"/><Relationship Id="rId3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1.1.5 Explain the nature </a:t>
            </a:r>
            <a:br>
              <a:rPr lang="en-US" b="1" dirty="0" smtClean="0"/>
            </a:br>
            <a:r>
              <a:rPr lang="en-US" b="1" dirty="0" smtClean="0"/>
              <a:t>of equilibrium</a:t>
            </a:r>
            <a:endParaRPr lang="en-C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 descr="elephant-balanc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810000"/>
            <a:ext cx="3090672" cy="1856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gasus" pitchFamily="2" charset="0"/>
              </a:rPr>
              <a:t>What is equilibrium?</a:t>
            </a:r>
            <a:endParaRPr lang="en-CA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gasus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CA" dirty="0" smtClean="0">
                <a:latin typeface="Pegasus" pitchFamily="2" charset="0"/>
              </a:rPr>
              <a:t>the </a:t>
            </a:r>
            <a:r>
              <a:rPr lang="en-CA" u="sng" dirty="0" smtClean="0">
                <a:latin typeface="Pegasus" pitchFamily="2" charset="0"/>
              </a:rPr>
              <a:t>average condition </a:t>
            </a:r>
            <a:r>
              <a:rPr lang="en-CA" dirty="0" smtClean="0">
                <a:latin typeface="Pegasus" pitchFamily="2" charset="0"/>
              </a:rPr>
              <a:t>of a system in balance over a specific </a:t>
            </a:r>
            <a:r>
              <a:rPr lang="en-CA" u="sng" dirty="0" smtClean="0">
                <a:latin typeface="Pegasus" pitchFamily="2" charset="0"/>
              </a:rPr>
              <a:t>period of time</a:t>
            </a:r>
          </a:p>
          <a:p>
            <a:pPr marL="0" indent="0">
              <a:buNone/>
            </a:pPr>
            <a:endParaRPr lang="en-CA" dirty="0" smtClean="0">
              <a:latin typeface="Pegasus" pitchFamily="2" charset="0"/>
            </a:endParaRPr>
          </a:p>
          <a:p>
            <a:r>
              <a:rPr lang="en-CA" dirty="0" smtClean="0">
                <a:latin typeface="Pegasus" pitchFamily="2" charset="0"/>
              </a:rPr>
              <a:t>Your syllabus identifies two types:</a:t>
            </a:r>
          </a:p>
          <a:p>
            <a:pPr lvl="1"/>
            <a:r>
              <a:rPr lang="en-CA" dirty="0" smtClean="0">
                <a:latin typeface="Pegasus" pitchFamily="2" charset="0"/>
              </a:rPr>
              <a:t>Steady-state equilibrium</a:t>
            </a:r>
          </a:p>
          <a:p>
            <a:pPr lvl="1"/>
            <a:r>
              <a:rPr lang="en-CA" dirty="0" smtClean="0">
                <a:latin typeface="Pegasus" pitchFamily="2" charset="0"/>
              </a:rPr>
              <a:t>Static equilibrium </a:t>
            </a:r>
            <a:r>
              <a:rPr lang="en-CA" i="1" dirty="0" smtClean="0">
                <a:latin typeface="Pegasus" pitchFamily="2" charset="0"/>
              </a:rPr>
              <a:t>(yawn!)</a:t>
            </a:r>
            <a:endParaRPr lang="en-CA" i="1" dirty="0">
              <a:latin typeface="Pegasus" pitchFamily="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gasus" pitchFamily="2" charset="0"/>
              </a:rPr>
              <a:t>Graphing Equilibrium</a:t>
            </a:r>
            <a:endParaRPr lang="en-CA" dirty="0">
              <a:solidFill>
                <a:srgbClr val="7030A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4000" dirty="0" smtClean="0"/>
              <a:t>Steady Systems: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3886199"/>
            <a:ext cx="4040188" cy="2239963"/>
          </a:xfrm>
        </p:spPr>
        <p:txBody>
          <a:bodyPr/>
          <a:lstStyle/>
          <a:p>
            <a:r>
              <a:rPr lang="en-CA" dirty="0" smtClean="0"/>
              <a:t>changes over time</a:t>
            </a:r>
          </a:p>
          <a:p>
            <a:r>
              <a:rPr lang="en-CA" dirty="0" smtClean="0"/>
              <a:t>Many ‘natural’ open systems</a:t>
            </a:r>
          </a:p>
          <a:p>
            <a:r>
              <a:rPr lang="en-CA" dirty="0" smtClean="0"/>
              <a:t>inputs = outputs (balance)</a:t>
            </a:r>
          </a:p>
          <a:p>
            <a:r>
              <a:rPr lang="en-CA" dirty="0" smtClean="0"/>
              <a:t>Negative feedback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Static Systems: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3886199"/>
            <a:ext cx="3810000" cy="2239963"/>
          </a:xfrm>
        </p:spPr>
        <p:txBody>
          <a:bodyPr/>
          <a:lstStyle/>
          <a:p>
            <a:r>
              <a:rPr lang="en-US" dirty="0" smtClean="0"/>
              <a:t>No change over time</a:t>
            </a:r>
          </a:p>
          <a:p>
            <a:r>
              <a:rPr lang="en-US" dirty="0" smtClean="0"/>
              <a:t>Mostly </a:t>
            </a:r>
            <a:r>
              <a:rPr lang="en-US" dirty="0" err="1" smtClean="0"/>
              <a:t>NON</a:t>
            </a:r>
            <a:r>
              <a:rPr lang="en-US" dirty="0" err="1"/>
              <a:t>-living</a:t>
            </a:r>
            <a:r>
              <a:rPr lang="en-US" dirty="0"/>
              <a:t>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No input or output</a:t>
            </a:r>
          </a:p>
          <a:p>
            <a:r>
              <a:rPr lang="en-US" dirty="0" smtClean="0"/>
              <a:t>No feedback</a:t>
            </a:r>
            <a:endParaRPr lang="en-US" dirty="0"/>
          </a:p>
        </p:txBody>
      </p:sp>
      <p:pic>
        <p:nvPicPr>
          <p:cNvPr id="26626" name="Picture 2" descr="http://www.physicalgeography.net/fundamentals/images/stati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3015" y="2133600"/>
            <a:ext cx="3975185" cy="1666572"/>
          </a:xfrm>
          <a:prstGeom prst="rect">
            <a:avLst/>
          </a:prstGeom>
          <a:noFill/>
        </p:spPr>
      </p:pic>
      <p:pic>
        <p:nvPicPr>
          <p:cNvPr id="9" name="Picture 2" descr="http://www.physicalgeography.net/fundamentals/images/steadystat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209800"/>
            <a:ext cx="3886200" cy="1629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1.1.6 Define and explain the principles of positive feedback and negative feedback.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804"/>
          <a:stretch/>
        </p:blipFill>
        <p:spPr>
          <a:xfrm>
            <a:off x="2514600" y="4038600"/>
            <a:ext cx="1887509" cy="14729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86200"/>
            <a:ext cx="1752600" cy="1792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5410200"/>
            <a:ext cx="3993342" cy="1344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gasus" pitchFamily="2" charset="0"/>
              </a:rPr>
              <a:t> </a:t>
            </a:r>
            <a:r>
              <a:rPr lang="en-CA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gasus" pitchFamily="2" charset="0"/>
              </a:rPr>
              <a:t>F</a:t>
            </a:r>
            <a:r>
              <a:rPr lang="en-C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gasus" pitchFamily="2" charset="0"/>
              </a:rPr>
              <a:t>eedback</a:t>
            </a:r>
            <a:endParaRPr lang="en-CA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gasus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39762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0000FF"/>
                </a:solidFill>
              </a:rPr>
              <a:t>Negative	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395128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>
                <a:latin typeface="Pegasus" pitchFamily="2" charset="0"/>
              </a:rPr>
              <a:t>return the system </a:t>
            </a:r>
            <a:r>
              <a:rPr lang="en-CA" i="1" dirty="0" smtClean="0">
                <a:latin typeface="Pegasus" pitchFamily="2" charset="0"/>
              </a:rPr>
              <a:t>towards</a:t>
            </a:r>
            <a:r>
              <a:rPr lang="en-CA" dirty="0" smtClean="0">
                <a:latin typeface="Pegasus" pitchFamily="2" charset="0"/>
              </a:rPr>
              <a:t> the norm</a:t>
            </a:r>
          </a:p>
          <a:p>
            <a:r>
              <a:rPr lang="en-US" dirty="0" smtClean="0">
                <a:latin typeface="Pegasus" pitchFamily="2" charset="0"/>
              </a:rPr>
              <a:t>self-regulating </a:t>
            </a:r>
          </a:p>
          <a:p>
            <a:r>
              <a:rPr lang="en-US" dirty="0" smtClean="0">
                <a:latin typeface="Pegasus" pitchFamily="2" charset="0"/>
              </a:rPr>
              <a:t>Leads to a steady-state equilibrium</a:t>
            </a:r>
          </a:p>
          <a:p>
            <a:r>
              <a:rPr lang="en-US" dirty="0" smtClean="0">
                <a:latin typeface="Pegasus" pitchFamily="2" charset="0"/>
              </a:rPr>
              <a:t>it counteracts deviation</a:t>
            </a:r>
            <a:r>
              <a:rPr lang="en-CA" dirty="0" smtClean="0">
                <a:latin typeface="Pegasus" pitchFamily="2" charset="0"/>
              </a:rPr>
              <a:t> from the norm</a:t>
            </a:r>
          </a:p>
          <a:p>
            <a:r>
              <a:rPr lang="en-CA" dirty="0">
                <a:latin typeface="Pegasus" pitchFamily="2" charset="0"/>
              </a:rPr>
              <a:t>i</a:t>
            </a:r>
            <a:r>
              <a:rPr lang="en-CA" dirty="0" smtClean="0">
                <a:latin typeface="Pegasus" pitchFamily="2" charset="0"/>
              </a:rPr>
              <a:t>nput = output </a:t>
            </a:r>
          </a:p>
          <a:p>
            <a:r>
              <a:rPr lang="en-CA" dirty="0" smtClean="0">
                <a:latin typeface="Pegasus" pitchFamily="2" charset="0"/>
              </a:rPr>
              <a:t>decreases</a:t>
            </a:r>
            <a:r>
              <a:rPr lang="en-CA" dirty="0">
                <a:latin typeface="Pegasus" pitchFamily="2" charset="0"/>
              </a:rPr>
              <a:t>, reduces or dampens the amount of change</a:t>
            </a:r>
          </a:p>
          <a:p>
            <a:endParaRPr lang="en-CA" dirty="0" smtClean="0">
              <a:latin typeface="Pegasus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0000FF"/>
                </a:solidFill>
              </a:rPr>
              <a:t>Positive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28800"/>
            <a:ext cx="4041775" cy="3951288"/>
          </a:xfrm>
        </p:spPr>
        <p:txBody>
          <a:bodyPr>
            <a:normAutofit fontScale="92500"/>
          </a:bodyPr>
          <a:lstStyle/>
          <a:p>
            <a:r>
              <a:rPr lang="en-CA" dirty="0" smtClean="0">
                <a:latin typeface="Pegasus" pitchFamily="2" charset="0"/>
              </a:rPr>
              <a:t>Pushes the system </a:t>
            </a:r>
            <a:r>
              <a:rPr lang="en-CA" i="1" dirty="0" smtClean="0">
                <a:latin typeface="Pegasus" pitchFamily="2" charset="0"/>
              </a:rPr>
              <a:t>away</a:t>
            </a:r>
            <a:r>
              <a:rPr lang="en-CA" dirty="0" smtClean="0">
                <a:latin typeface="Pegasus" pitchFamily="2" charset="0"/>
              </a:rPr>
              <a:t> from the norm</a:t>
            </a:r>
          </a:p>
          <a:p>
            <a:r>
              <a:rPr lang="en-CA" dirty="0" smtClean="0">
                <a:latin typeface="Pegasus" pitchFamily="2" charset="0"/>
              </a:rPr>
              <a:t>Unregulated </a:t>
            </a:r>
          </a:p>
          <a:p>
            <a:r>
              <a:rPr lang="en-CA" i="1" dirty="0" smtClean="0">
                <a:latin typeface="Pegasus" pitchFamily="2" charset="0"/>
              </a:rPr>
              <a:t>Un</a:t>
            </a:r>
            <a:r>
              <a:rPr lang="en-CA" dirty="0" smtClean="0">
                <a:latin typeface="Pegasus" pitchFamily="2" charset="0"/>
              </a:rPr>
              <a:t>steady, unstable, out of balance</a:t>
            </a:r>
          </a:p>
          <a:p>
            <a:r>
              <a:rPr lang="en-US" dirty="0" smtClean="0">
                <a:latin typeface="Pegasus" pitchFamily="2" charset="0"/>
              </a:rPr>
              <a:t>accelerates deviation from the norm</a:t>
            </a:r>
          </a:p>
          <a:p>
            <a:r>
              <a:rPr lang="en-US" dirty="0">
                <a:latin typeface="Pegasus" pitchFamily="2" charset="0"/>
              </a:rPr>
              <a:t>o</a:t>
            </a:r>
            <a:r>
              <a:rPr lang="en-US" dirty="0" smtClean="0">
                <a:latin typeface="Pegasus" pitchFamily="2" charset="0"/>
              </a:rPr>
              <a:t>utput increases output</a:t>
            </a:r>
            <a:endParaRPr lang="en-CA" dirty="0" smtClean="0">
              <a:latin typeface="Pegasus" pitchFamily="2" charset="0"/>
            </a:endParaRPr>
          </a:p>
          <a:p>
            <a:r>
              <a:rPr lang="en-CA" dirty="0">
                <a:latin typeface="Pegasus" pitchFamily="2" charset="0"/>
              </a:rPr>
              <a:t>increases the amount of change </a:t>
            </a:r>
            <a:r>
              <a:rPr lang="en-CA" sz="1800" dirty="0" smtClean="0">
                <a:latin typeface="Pegasus" pitchFamily="2" charset="0"/>
              </a:rPr>
              <a:t>(exacerbates the problem)</a:t>
            </a:r>
            <a:endParaRPr lang="en-CA" sz="1800" dirty="0">
              <a:latin typeface="Pegasus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physicalgeography.net/fundamentals/images/static.gif"/>
          <p:cNvPicPr>
            <a:picLocks noChangeAspect="1" noChangeArrowheads="1"/>
          </p:cNvPicPr>
          <p:nvPr/>
        </p:nvPicPr>
        <p:blipFill rotWithShape="1">
          <a:blip r:embed="rId2" cstate="print"/>
          <a:srcRect l="18959"/>
          <a:stretch/>
        </p:blipFill>
        <p:spPr bwMode="auto">
          <a:xfrm>
            <a:off x="3276600" y="3810000"/>
            <a:ext cx="2514600" cy="31020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C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gasus" pitchFamily="2" charset="0"/>
              </a:rPr>
              <a:t>Recap: system state and feedback</a:t>
            </a:r>
            <a:endParaRPr lang="en-CA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gasus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295400"/>
            <a:ext cx="3352800" cy="2894504"/>
          </a:xfrm>
          <a:prstGeom prst="rect">
            <a:avLst/>
          </a:prstGeom>
        </p:spPr>
      </p:pic>
      <p:pic>
        <p:nvPicPr>
          <p:cNvPr id="7" name="Picture 2" descr="http://www.physicalgeography.net/fundamentals/images/steadystate.gif"/>
          <p:cNvPicPr>
            <a:picLocks noChangeAspect="1" noChangeArrowheads="1"/>
          </p:cNvPicPr>
          <p:nvPr/>
        </p:nvPicPr>
        <p:blipFill rotWithShape="1">
          <a:blip r:embed="rId4" cstate="print"/>
          <a:srcRect l="19223"/>
          <a:stretch/>
        </p:blipFill>
        <p:spPr bwMode="auto">
          <a:xfrm>
            <a:off x="990600" y="1524000"/>
            <a:ext cx="2780349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feedback is this?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3237" r="32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8199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2725" r="12725"/>
          <a:stretch>
            <a:fillRect/>
          </a:stretch>
        </p:blipFill>
        <p:spPr>
          <a:xfrm>
            <a:off x="0" y="1066800"/>
            <a:ext cx="9144640" cy="5029200"/>
          </a:xfrm>
        </p:spPr>
      </p:pic>
    </p:spTree>
    <p:extLst>
      <p:ext uri="{BB962C8B-B14F-4D97-AF65-F5344CB8AC3E}">
        <p14:creationId xmlns:p14="http://schemas.microsoft.com/office/powerpoint/2010/main" val="118930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2884</TotalTime>
  <Words>162</Words>
  <Application>Microsoft Macintosh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1.1.5 Explain the nature  of equilibrium</vt:lpstr>
      <vt:lpstr>What is equilibrium?</vt:lpstr>
      <vt:lpstr>Graphing Equilibrium</vt:lpstr>
      <vt:lpstr> 1.1.6 Define and explain the principles of positive feedback and negative feedback.</vt:lpstr>
      <vt:lpstr> Feedback</vt:lpstr>
      <vt:lpstr>Recap: system state and feedback</vt:lpstr>
      <vt:lpstr>What type of feedback is this?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1.1.5 Explain the nature  of equilibria  1.1.6 Define and explain the principles of positive feedback and negative feedback.</dc:title>
  <dc:creator/>
  <cp:lastModifiedBy>admin</cp:lastModifiedBy>
  <cp:revision>58</cp:revision>
  <dcterms:created xsi:type="dcterms:W3CDTF">2006-08-16T00:00:00Z</dcterms:created>
  <dcterms:modified xsi:type="dcterms:W3CDTF">2013-09-02T14:38:46Z</dcterms:modified>
</cp:coreProperties>
</file>